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5E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1168" y="182880"/>
            <a:ext cx="11789359" cy="6492240"/>
          </a:xfrm>
          <a:prstGeom prst="rect">
            <a:avLst/>
          </a:prstGeom>
          <a:solidFill>
            <a:srgbClr val="E5E0CF">
              <a:alpha val="0"/>
            </a:srgbClr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4320" y="256032"/>
            <a:ext cx="11643055" cy="6345936"/>
          </a:xfrm>
          <a:prstGeom prst="rect">
            <a:avLst/>
          </a:prstGeom>
          <a:solidFill>
            <a:srgbClr val="E5E0CF">
              <a:alpha val="0"/>
            </a:srgbClr>
          </a:solidFill>
          <a:ln w="12700">
            <a:solidFill>
              <a:srgbClr val="17007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BIOS SPHERE // VANCOUVER · SCIENCE WORLD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7406640" y="384048"/>
            <a:ext cx="4279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spc="120" kern="0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01 OF 12 // BIOSSPHERE.ASHAYA.XYZ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676656"/>
            <a:ext cx="11185855" cy="0"/>
          </a:xfrm>
          <a:prstGeom prst="line">
            <a:avLst/>
          </a:prstGeom>
          <a:noFill/>
          <a:ln w="9525">
            <a:solidFill>
              <a:srgbClr val="17007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6144768"/>
            <a:ext cx="11185855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172200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A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BIOS SPHERE // VANCOUVER · SCIENCE WORLD  |  BUILD BIGGER, BUILD MORE.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solidFill>
            <a:srgbClr val="FF1717"/>
          </a:solidFill>
          <a:ln w="12700">
            <a:solidFill>
              <a:srgbClr val="FF17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A0A0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PAGE 01 / 12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502920" y="8686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LIVE AGENT BUILD · BUSINESS PROBLEM DEFINED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502920" y="1188720"/>
            <a:ext cx="548640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4800" b="1" dirty="0">
                <a:solidFill>
                  <a:srgbClr val="060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BUILD BIGGER,</a:t>
            </a:r>
            <a:endParaRPr lang="en-US" sz="4800" dirty="0"/>
          </a:p>
          <a:p>
            <a:pPr indent="0" marL="0">
              <a:lnSpc>
                <a:spcPct val="92000"/>
              </a:lnSpc>
              <a:buNone/>
            </a:pPr>
            <a:r>
              <a:rPr lang="en-US" sz="4800" b="1" dirty="0">
                <a:solidFill>
                  <a:srgbClr val="060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BUILD MORE.</a:t>
            </a:r>
            <a:endParaRPr lang="en-US" sz="4800" dirty="0"/>
          </a:p>
        </p:txBody>
      </p:sp>
      <p:sp>
        <p:nvSpPr>
          <p:cNvPr id="13" name="Text 11"/>
          <p:cNvSpPr/>
          <p:nvPr/>
        </p:nvSpPr>
        <p:spPr>
          <a:xfrm>
            <a:off x="502920" y="3017520"/>
            <a:ext cx="5303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From synthetic eval data and mimic operators to token routing and recursive self-improvement.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02920" y="4251960"/>
            <a:ext cx="5303520" cy="0"/>
          </a:xfrm>
          <a:prstGeom prst="line">
            <a:avLst/>
          </a:prstGeom>
          <a:noFill/>
          <a:ln w="12700">
            <a:solidFill>
              <a:srgbClr val="17007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4480560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A0A0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ASHAYA SHARMA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02920" y="4983480"/>
            <a:ext cx="2926080" cy="475488"/>
          </a:xfrm>
          <a:prstGeom prst="roundRect">
            <a:avLst>
              <a:gd name="adj" fmla="val 15385"/>
            </a:avLst>
          </a:prstGeom>
          <a:solidFill>
            <a:srgbClr val="0000AA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5001768"/>
            <a:ext cx="2926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space · live agent build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080760" y="868680"/>
            <a:ext cx="5605272" cy="5074920"/>
          </a:xfrm>
          <a:prstGeom prst="roundRect">
            <a:avLst>
              <a:gd name="adj" fmla="val 2703"/>
            </a:avLst>
          </a:prstGeom>
          <a:solidFill>
            <a:srgbClr val="0000AA"/>
          </a:solidFill>
          <a:ln w="19050">
            <a:solidFill>
              <a:srgbClr val="0A0A0A"/>
            </a:solidFill>
            <a:prstDash val="solid"/>
          </a:ln>
        </p:spPr>
      </p:sp>
      <p:pic>
        <p:nvPicPr>
          <p:cNvPr id="19" name="Image 0" descr="/Users/ashaya/Documents/BIOS Talk/assets/science-world-blu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126480" y="914400"/>
            <a:ext cx="5513832" cy="4983480"/>
          </a:xfrm>
          <a:prstGeom prst="rect">
            <a:avLst/>
          </a:prstGeom>
        </p:spPr>
      </p:pic>
      <p:sp>
        <p:nvSpPr>
          <p:cNvPr id="20" name="Shape 17"/>
          <p:cNvSpPr/>
          <p:nvPr/>
        </p:nvSpPr>
        <p:spPr>
          <a:xfrm>
            <a:off x="6355080" y="5349240"/>
            <a:ext cx="2286000" cy="384048"/>
          </a:xfrm>
          <a:prstGeom prst="rect">
            <a:avLst/>
          </a:prstGeom>
          <a:solidFill>
            <a:srgbClr val="0000AA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355080" y="5367528"/>
            <a:ext cx="2286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BIOS SPHERE // 2026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5E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1168" y="182880"/>
            <a:ext cx="11789359" cy="6492240"/>
          </a:xfrm>
          <a:prstGeom prst="rect">
            <a:avLst/>
          </a:prstGeom>
          <a:solidFill>
            <a:srgbClr val="E5E0CF">
              <a:alpha val="0"/>
            </a:srgbClr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4320" y="256032"/>
            <a:ext cx="11643055" cy="6345936"/>
          </a:xfrm>
          <a:prstGeom prst="rect">
            <a:avLst/>
          </a:prstGeom>
          <a:solidFill>
            <a:srgbClr val="E5E0CF">
              <a:alpha val="0"/>
            </a:srgbClr>
          </a:solidFill>
          <a:ln w="12700">
            <a:solidFill>
              <a:srgbClr val="17007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01 // FIELD ARCHIVE · GITHUB.COM/ASHAYAS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7406640" y="384048"/>
            <a:ext cx="4279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spc="120" kern="0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02 OF 12 // BIOSSPHERE.ASHAYA.XYZ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676656"/>
            <a:ext cx="11185855" cy="0"/>
          </a:xfrm>
          <a:prstGeom prst="line">
            <a:avLst/>
          </a:prstGeom>
          <a:noFill/>
          <a:ln w="9525">
            <a:solidFill>
              <a:srgbClr val="17007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6144768"/>
            <a:ext cx="11185855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172200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A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BIOS SPHERE // VANCOUVER · SCIENCE WORLD  |  BUILD BIGGER, BUILD MORE.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solidFill>
            <a:srgbClr val="FF1717"/>
          </a:solidFill>
          <a:ln w="12700">
            <a:solidFill>
              <a:srgbClr val="FF17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A0A0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PAGE 02 / 12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502920" y="822960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· PAST MONTH OF BUILDS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502920" y="1078992"/>
            <a:ext cx="402336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060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“I’VE CLANKED OUT</a:t>
            </a:r>
            <a:endParaRPr lang="en-US" sz="28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060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LOT OF RANDOM</a:t>
            </a:r>
            <a:endParaRPr lang="en-US" sz="28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060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STUFF.”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502920" y="2697480"/>
            <a:ext cx="3931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macOS agent buddy lists, 100Hz MEMS motion cues, Rust Workers, and local MCP bridges.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02920" y="3840480"/>
            <a:ext cx="3931920" cy="2103120"/>
          </a:xfrm>
          <a:prstGeom prst="rect">
            <a:avLst/>
          </a:prstGeom>
          <a:solidFill>
            <a:srgbClr val="0000AA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" y="4005072"/>
            <a:ext cx="3566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KEY POINT // AXIOM 01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685800" y="4279392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VOLUME CREATES INTUITION.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85800" y="4663440"/>
            <a:ext cx="35661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5E0C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Shipping fast exposes the core anatomy: start with data, mimic exemplars, route tokens, and recurse.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617720" y="822960"/>
            <a:ext cx="3474720" cy="2468880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pic>
        <p:nvPicPr>
          <p:cNvPr id="19" name="Image 0" descr="/Users/ashaya/Documents/BIOS Talk/assets/asimessenger_hero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690872" y="896112"/>
            <a:ext cx="3328416" cy="1810512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4709160" y="2761488"/>
            <a:ext cx="32918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ASHAYAS/ASIMESSENGER</a:t>
            </a:r>
            <a:endParaRPr lang="en-US" sz="950" dirty="0"/>
          </a:p>
        </p:txBody>
      </p:sp>
      <p:sp>
        <p:nvSpPr>
          <p:cNvPr id="21" name="Text 18"/>
          <p:cNvSpPr/>
          <p:nvPr/>
        </p:nvSpPr>
        <p:spPr>
          <a:xfrm>
            <a:off x="4709160" y="2980944"/>
            <a:ext cx="32918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B387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MSN-style macOS buddy list for CLI agents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8211312" y="822960"/>
            <a:ext cx="3474720" cy="2468880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pic>
        <p:nvPicPr>
          <p:cNvPr id="23" name="Image 1" descr="/Users/ashaya/Documents/BIOS Talk/assets/whatchureading_og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8284464" y="896112"/>
            <a:ext cx="3328416" cy="1810512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8302752" y="2761488"/>
            <a:ext cx="32918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ASHAYAS/WHATCHUREADING</a:t>
            </a:r>
            <a:endParaRPr lang="en-US" sz="950" dirty="0"/>
          </a:p>
        </p:txBody>
      </p:sp>
      <p:sp>
        <p:nvSpPr>
          <p:cNvPr id="25" name="Text 21"/>
          <p:cNvSpPr/>
          <p:nvPr/>
        </p:nvSpPr>
        <p:spPr>
          <a:xfrm>
            <a:off x="8302752" y="2980944"/>
            <a:ext cx="32918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B387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Reading tracker · Rust Worker + D1</a:t>
            </a:r>
            <a:endParaRPr lang="en-US" sz="900" dirty="0"/>
          </a:p>
        </p:txBody>
      </p:sp>
      <p:sp>
        <p:nvSpPr>
          <p:cNvPr id="26" name="Shape 22"/>
          <p:cNvSpPr/>
          <p:nvPr/>
        </p:nvSpPr>
        <p:spPr>
          <a:xfrm>
            <a:off x="4617720" y="3429000"/>
            <a:ext cx="2267712" cy="2514600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pic>
        <p:nvPicPr>
          <p:cNvPr id="27" name="Image 2" descr="/Users/ashaya/Documents/BIOS Talk/assets/macdots_cues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4690872" y="3502152"/>
            <a:ext cx="2121408" cy="1856232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4709160" y="5413248"/>
            <a:ext cx="208483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ASHAYAS/MACDOTS</a:t>
            </a:r>
            <a:endParaRPr lang="en-US" sz="950" dirty="0"/>
          </a:p>
        </p:txBody>
      </p:sp>
      <p:sp>
        <p:nvSpPr>
          <p:cNvPr id="29" name="Text 24"/>
          <p:cNvSpPr/>
          <p:nvPr/>
        </p:nvSpPr>
        <p:spPr>
          <a:xfrm>
            <a:off x="4709160" y="5632704"/>
            <a:ext cx="208483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B387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100Hz Apple Silicon MEMS cues</a:t>
            </a:r>
            <a:endParaRPr lang="en-US" sz="900" dirty="0"/>
          </a:p>
        </p:txBody>
      </p:sp>
      <p:sp>
        <p:nvSpPr>
          <p:cNvPr id="30" name="Shape 25"/>
          <p:cNvSpPr/>
          <p:nvPr/>
        </p:nvSpPr>
        <p:spPr>
          <a:xfrm>
            <a:off x="7004304" y="3429000"/>
            <a:ext cx="2267712" cy="2514600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pic>
        <p:nvPicPr>
          <p:cNvPr id="31" name="Image 3" descr="/Users/ashaya/Documents/BIOS Talk/assets/tweetstream_banner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7077456" y="3502152"/>
            <a:ext cx="2121408" cy="1856232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7095744" y="5413248"/>
            <a:ext cx="208483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ASHAYAS/TWEETSTREAM</a:t>
            </a:r>
            <a:endParaRPr lang="en-US" sz="950" dirty="0"/>
          </a:p>
        </p:txBody>
      </p:sp>
      <p:sp>
        <p:nvSpPr>
          <p:cNvPr id="33" name="Text 27"/>
          <p:cNvSpPr/>
          <p:nvPr/>
        </p:nvSpPr>
        <p:spPr>
          <a:xfrm>
            <a:off x="7095744" y="5632704"/>
            <a:ext cx="208483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B387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Self-hosted X API &amp; MCP Server</a:t>
            </a:r>
            <a:endParaRPr lang="en-US" sz="900" dirty="0"/>
          </a:p>
        </p:txBody>
      </p:sp>
      <p:sp>
        <p:nvSpPr>
          <p:cNvPr id="34" name="Shape 28"/>
          <p:cNvSpPr/>
          <p:nvPr/>
        </p:nvSpPr>
        <p:spPr>
          <a:xfrm>
            <a:off x="9390888" y="3429000"/>
            <a:ext cx="2295144" cy="2514600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pic>
        <p:nvPicPr>
          <p:cNvPr id="35" name="Image 4" descr="/Users/ashaya/Documents/BIOS Talk/assets/asimessenger_boar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9464040" y="3502152"/>
            <a:ext cx="2148840" cy="1856232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9482328" y="5413248"/>
            <a:ext cx="211226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MULTI-AGENT BOARD</a:t>
            </a:r>
            <a:endParaRPr lang="en-US" sz="950" dirty="0"/>
          </a:p>
        </p:txBody>
      </p:sp>
      <p:sp>
        <p:nvSpPr>
          <p:cNvPr id="37" name="Text 30"/>
          <p:cNvSpPr/>
          <p:nvPr/>
        </p:nvSpPr>
        <p:spPr>
          <a:xfrm>
            <a:off x="9482328" y="5632704"/>
            <a:ext cx="2112264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B387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Collaborative sessions + Ghostty+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1168" y="182880"/>
            <a:ext cx="11789359" cy="6492240"/>
          </a:xfrm>
          <a:prstGeom prst="rect">
            <a:avLst/>
          </a:prstGeom>
          <a:solidFill>
            <a:srgbClr val="0000AA">
              <a:alpha val="0"/>
            </a:srgbClr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4320" y="256032"/>
            <a:ext cx="11643055" cy="6345936"/>
          </a:xfrm>
          <a:prstGeom prst="rect">
            <a:avLst/>
          </a:prstGeom>
          <a:solidFill>
            <a:srgbClr val="0000AA">
              <a:alpha val="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02 // ANATOMY OF AN AGENT BUILD · PART I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7406640" y="384048"/>
            <a:ext cx="4279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spc="120" kern="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03 OF 12 // BIOSSPHERE.ASHAYA.XYZ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676656"/>
            <a:ext cx="11185855" cy="0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6144768"/>
            <a:ext cx="11185855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172200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A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BIOS SPHERE // VANCOUVER · SCIENCE WORLD  |  BUILD BIGGER, BUILD MORE.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solidFill>
            <a:srgbClr val="FF1717"/>
          </a:solidFill>
          <a:ln w="12700">
            <a:solidFill>
              <a:srgbClr val="FF17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A0A0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PAGE 03 / 12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502920" y="822960"/>
            <a:ext cx="11155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START WITH DATA. IF IT DOESN’T EXIST, CREATE IT.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02920" y="132588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5E0C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business problem is defined. Step one is building the dataset and eval set.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02920" y="1783080"/>
            <a:ext cx="3602736" cy="4160520"/>
          </a:xfrm>
          <a:prstGeom prst="rect">
            <a:avLst/>
          </a:prstGeom>
          <a:solidFill>
            <a:srgbClr val="E5E0C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1965960"/>
            <a:ext cx="323697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// DAY 0 BOOTSTRAP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685800" y="2286000"/>
            <a:ext cx="32369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MODELS CREATE SYNTHETIC DATA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685800" y="2926080"/>
            <a:ext cx="3236976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Have frontier models generate realistic inputs, edge cases, and grading rubrics on Day 0.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85800" y="4937760"/>
            <a:ext cx="3236976" cy="804672"/>
          </a:xfrm>
          <a:prstGeom prst="rect">
            <a:avLst/>
          </a:prstGeom>
          <a:solidFill>
            <a:srgbClr val="0000A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77240" y="4983480"/>
            <a:ext cx="3054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agent.synthesize_eval_cases(count=250, personas=['adversarial', 'noisy'])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288536" y="1783080"/>
            <a:ext cx="3602736" cy="4160520"/>
          </a:xfrm>
          <a:prstGeom prst="rect">
            <a:avLst/>
          </a:prstGeom>
          <a:solidFill>
            <a:srgbClr val="0600A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471416" y="1965960"/>
            <a:ext cx="323697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// WATCH OUT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4471416" y="2286000"/>
            <a:ext cx="32369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SYNTHETIC DATA PITFALLS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4471416" y="2926080"/>
            <a:ext cx="3236976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[!] Mode Collapse: Inputs are too clean and polite.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[!] Self-Bias: Models overfit to their own phrasing.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[!] Blind Spots: Misses real production timeouts and weird state.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471416" y="4937760"/>
            <a:ext cx="3236976" cy="804672"/>
          </a:xfrm>
          <a:prstGeom prst="rect">
            <a:avLst/>
          </a:prstGeom>
          <a:solidFill>
            <a:srgbClr val="05005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62856" y="4983480"/>
            <a:ext cx="3054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WARNING // SYNTHETIC PASS != PRODUCTION READY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8074152" y="1783080"/>
            <a:ext cx="3602736" cy="4160520"/>
          </a:xfrm>
          <a:prstGeom prst="rect">
            <a:avLst/>
          </a:prstGeom>
          <a:solidFill>
            <a:srgbClr val="0600A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57032" y="1965960"/>
            <a:ext cx="323697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// FINAL STAGE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8257032" y="2286000"/>
            <a:ext cx="32369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PIPE IN REAL DATA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8257032" y="2926080"/>
            <a:ext cx="3236976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Start with synthetic data now. Replace it with real production usage traces at the final stage.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8257032" y="4937760"/>
            <a:ext cx="3236976" cy="804672"/>
          </a:xfrm>
          <a:prstGeom prst="rect">
            <a:avLst/>
          </a:prstGeom>
          <a:solidFill>
            <a:srgbClr val="05005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348472" y="4983480"/>
            <a:ext cx="3054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SYNTHETIC BUILDS THE TRACKS. REAL DATA DRIVES THE TRAIN.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5E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1168" y="182880"/>
            <a:ext cx="11789359" cy="6492240"/>
          </a:xfrm>
          <a:prstGeom prst="rect">
            <a:avLst/>
          </a:prstGeom>
          <a:solidFill>
            <a:srgbClr val="E5E0CF">
              <a:alpha val="0"/>
            </a:srgbClr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4320" y="256032"/>
            <a:ext cx="11643055" cy="6345936"/>
          </a:xfrm>
          <a:prstGeom prst="rect">
            <a:avLst/>
          </a:prstGeom>
          <a:solidFill>
            <a:srgbClr val="E5E0CF">
              <a:alpha val="0"/>
            </a:srgbClr>
          </a:solidFill>
          <a:ln w="12700">
            <a:solidFill>
              <a:srgbClr val="17007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03 // ANATOMY OF AN AGENT BUILD · PART II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7406640" y="384048"/>
            <a:ext cx="4279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spc="120" kern="0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04 OF 12 // BIOSSPHERE.ASHAYA.XYZ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676656"/>
            <a:ext cx="11185855" cy="0"/>
          </a:xfrm>
          <a:prstGeom prst="line">
            <a:avLst/>
          </a:prstGeom>
          <a:noFill/>
          <a:ln w="9525">
            <a:solidFill>
              <a:srgbClr val="17007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6144768"/>
            <a:ext cx="11185855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172200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A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BIOS SPHERE // VANCOUVER · SCIENCE WORLD  |  BUILD BIGGER, BUILD MORE.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solidFill>
            <a:srgbClr val="FF1717"/>
          </a:solidFill>
          <a:ln w="12700">
            <a:solidFill>
              <a:srgbClr val="FF17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A0A0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PAGE 04 / 12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502920" y="822960"/>
            <a:ext cx="11155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0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HARNESS GOALS: MODELS AS MIMIC OPERATORS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02920" y="132588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Let the model do most of the work. Give it tools and point it at something that works well.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02920" y="1783080"/>
            <a:ext cx="5349240" cy="4160520"/>
          </a:xfrm>
          <a:prstGeom prst="rect">
            <a:avLst/>
          </a:prstGeom>
          <a:solidFill>
            <a:srgbClr val="0000AA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1993392"/>
            <a:ext cx="4892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DEFINITION // MIMIC OPERATOR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731520" y="2304288"/>
            <a:ext cx="4892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MODELS ARE NATURAL MIMIC OPERATORS.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731520" y="3017520"/>
            <a:ext cx="4892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E5E0C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Instead of writing brittle rules, point the model at a working reference repo, handler, or golden trace to mimic.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731520" y="4251960"/>
            <a:ext cx="4892040" cy="1444752"/>
          </a:xfrm>
          <a:prstGeom prst="rect">
            <a:avLst/>
          </a:prstGeom>
          <a:solidFill>
            <a:srgbClr val="E5E0CF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96112" y="4343400"/>
            <a:ext cx="4572000" cy="1261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b="1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MIMIC SETUP:</a:t>
            </a:r>
            <a:endParaRPr lang="en-US" sz="10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000" b="1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// Point at a gold-standard exemplar</a:t>
            </a:r>
            <a:endParaRPr lang="en-US" sz="10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000" b="1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// Give full tool access (shell, files, search)</a:t>
            </a:r>
            <a:endParaRPr lang="en-US" sz="10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000" b="1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// Grade the outcome against the Eval Set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080760" y="1783080"/>
            <a:ext cx="5605272" cy="1298448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291072" y="1911096"/>
            <a:ext cx="5166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GOAL 01 // AUTONOMY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291072" y="2148840"/>
            <a:ext cx="51663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LET THE MODEL DO THE WORK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291072" y="2478024"/>
            <a:ext cx="516636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Give it raw tools and let it iterate in its native loop.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080760" y="3209544"/>
            <a:ext cx="5605272" cy="1298448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291072" y="3337560"/>
            <a:ext cx="5166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GOAL 02 // EXEMPLARS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291072" y="3575304"/>
            <a:ext cx="51663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POINT AT WHAT WORKS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6291072" y="3904488"/>
            <a:ext cx="516636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One golden example beats pages of negative constraints.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080760" y="4636008"/>
            <a:ext cx="5605272" cy="1298448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291072" y="4764024"/>
            <a:ext cx="5166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GOAL 03 // LOCKED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291072" y="5001768"/>
            <a:ext cx="51663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EVAL SET + PROCESS READY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6291072" y="5330952"/>
            <a:ext cx="516636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With the Eval Set and Agent Process locked, we optimize deployment.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5E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1168" y="182880"/>
            <a:ext cx="11789359" cy="6492240"/>
          </a:xfrm>
          <a:prstGeom prst="rect">
            <a:avLst/>
          </a:prstGeom>
          <a:solidFill>
            <a:srgbClr val="E5E0CF">
              <a:alpha val="0"/>
            </a:srgbClr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4320" y="256032"/>
            <a:ext cx="11643055" cy="6345936"/>
          </a:xfrm>
          <a:prstGeom prst="rect">
            <a:avLst/>
          </a:prstGeom>
          <a:solidFill>
            <a:srgbClr val="E5E0CF">
              <a:alpha val="0"/>
            </a:srgbClr>
          </a:solidFill>
          <a:ln w="12700">
            <a:solidFill>
              <a:srgbClr val="17007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04 // ANATOMY OF AN AGENT BUILD · PART III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7406640" y="384048"/>
            <a:ext cx="4279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spc="120" kern="0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05 OF 12 // BIOSSPHERE.ASHAYA.XYZ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676656"/>
            <a:ext cx="11185855" cy="0"/>
          </a:xfrm>
          <a:prstGeom prst="line">
            <a:avLst/>
          </a:prstGeom>
          <a:noFill/>
          <a:ln w="9525">
            <a:solidFill>
              <a:srgbClr val="17007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6144768"/>
            <a:ext cx="11185855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172200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A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BIOS SPHERE // VANCOUVER · SCIENCE WORLD  |  BUILD BIGGER, BUILD MORE.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solidFill>
            <a:srgbClr val="FF1717"/>
          </a:solidFill>
          <a:ln w="12700">
            <a:solidFill>
              <a:srgbClr val="FF17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A0A0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PAGE 05 / 12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502920" y="822960"/>
            <a:ext cx="11155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0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SAVING TOKENS: DIFFICULTY JUDGES &amp; SUBAGENTS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02920" y="132588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Judge task difficulty upfront, use heavy models sparingly, and spin up subagents on demand.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02920" y="1783080"/>
            <a:ext cx="3602736" cy="4160520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1965960"/>
            <a:ext cx="323697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// DIFFICULTY JUDGE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685800" y="2286000"/>
            <a:ext cx="32369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JUDGE TASK DIFFICULTY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685800" y="2926080"/>
            <a:ext cx="3236976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Score task complexity upfront and offload to the matching model tier.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85800" y="4846320"/>
            <a:ext cx="3236976" cy="896112"/>
          </a:xfrm>
          <a:prstGeom prst="rect">
            <a:avLst/>
          </a:prstGeom>
          <a:solidFill>
            <a:srgbClr val="0000AA"/>
          </a:solidFill>
          <a:ln w="12700">
            <a:solidFill>
              <a:srgbClr val="17007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77240" y="4892040"/>
            <a:ext cx="3054096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easy   -&gt; fast_flash_model</a:t>
            </a:r>
            <a:endParaRPr lang="en-US" sz="950" dirty="0"/>
          </a:p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medium -&gt; standard_worker</a:t>
            </a:r>
            <a:endParaRPr lang="en-US" sz="950" dirty="0"/>
          </a:p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hard   -&gt; frontier_reasoner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288536" y="1783080"/>
            <a:ext cx="3602736" cy="4160520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471416" y="1965960"/>
            <a:ext cx="323697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// SPARING USAGE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4471416" y="2286000"/>
            <a:ext cx="32369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USE MODELS SPARINGLY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4471416" y="2926080"/>
            <a:ext cx="3236976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Reserve frontier reasoning for hard synthesis. Route lookups and parsing to smaller models.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471416" y="4846320"/>
            <a:ext cx="3236976" cy="896112"/>
          </a:xfrm>
          <a:prstGeom prst="rect">
            <a:avLst/>
          </a:prstGeom>
          <a:solidFill>
            <a:srgbClr val="0000AA"/>
          </a:solidFill>
          <a:ln w="12700">
            <a:solidFill>
              <a:srgbClr val="17007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62856" y="4892040"/>
            <a:ext cx="3054096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60 TO 80% TOKEN SAVINGS.</a:t>
            </a:r>
            <a:endParaRPr lang="en-US" sz="950" dirty="0"/>
          </a:p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ZERO DROP IN QUALITY.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8074152" y="1783080"/>
            <a:ext cx="3602736" cy="4160520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57032" y="1965960"/>
            <a:ext cx="323697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// SUBAGENTS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8257032" y="2286000"/>
            <a:ext cx="32369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SPIN UP SUBAGENTS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8257032" y="2926080"/>
            <a:ext cx="3236976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Spawn isolated subagents to finish subtasks and return only distilled results.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8257032" y="4846320"/>
            <a:ext cx="3236976" cy="896112"/>
          </a:xfrm>
          <a:prstGeom prst="rect">
            <a:avLst/>
          </a:prstGeom>
          <a:solidFill>
            <a:srgbClr val="0000AA"/>
          </a:solidFill>
          <a:ln w="12700">
            <a:solidFill>
              <a:srgbClr val="170073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348472" y="4892040"/>
            <a:ext cx="3054096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spawn_subagent(</a:t>
            </a:r>
            <a:endParaRPr lang="en-US" sz="950" dirty="0"/>
          </a:p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task=subtask,</a:t>
            </a:r>
            <a:endParaRPr lang="en-US" sz="950" dirty="0"/>
          </a:p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model=judge.route(subtask)</a:t>
            </a:r>
            <a:endParaRPr lang="en-US" sz="950" dirty="0"/>
          </a:p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)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1168" y="182880"/>
            <a:ext cx="11789359" cy="6492240"/>
          </a:xfrm>
          <a:prstGeom prst="rect">
            <a:avLst/>
          </a:prstGeom>
          <a:solidFill>
            <a:srgbClr val="0000AA">
              <a:alpha val="0"/>
            </a:srgbClr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4320" y="256032"/>
            <a:ext cx="11643055" cy="6345936"/>
          </a:xfrm>
          <a:prstGeom prst="rect">
            <a:avLst/>
          </a:prstGeom>
          <a:solidFill>
            <a:srgbClr val="0000AA">
              <a:alpha val="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05 // ANATOMY OF AN AGENT BUILD · PART IV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7406640" y="384048"/>
            <a:ext cx="4279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spc="120" kern="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06 OF 12 // BIOSSPHERE.ASHAYA.XYZ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676656"/>
            <a:ext cx="11185855" cy="0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6144768"/>
            <a:ext cx="11185855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172200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A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BIOS SPHERE // VANCOUVER · SCIENCE WORLD  |  BUILD BIGGER, BUILD MORE.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solidFill>
            <a:srgbClr val="FF1717"/>
          </a:solidFill>
          <a:ln w="12700">
            <a:solidFill>
              <a:srgbClr val="FF17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A0A0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PAGE 06 / 12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502920" y="822960"/>
            <a:ext cx="11155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RECURSIVE SELF-IMPROVEMENT VIA RECURSE.PY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02920" y="132588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5E0C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All recursiveness runs directly inside the coding agents.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02920" y="1783080"/>
            <a:ext cx="5577840" cy="1298448"/>
          </a:xfrm>
          <a:prstGeom prst="rect">
            <a:avLst/>
          </a:prstGeom>
          <a:solidFill>
            <a:srgbClr val="E5E0C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3232" y="1911096"/>
            <a:ext cx="5166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PHASE 01 // RANDOM RUNS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13232" y="2148840"/>
            <a:ext cx="51663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RUN RANDOM EPISODES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13232" y="2478024"/>
            <a:ext cx="516636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Trigger random runs on the agent to surface edge cases and failure modes.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02920" y="3209544"/>
            <a:ext cx="5577840" cy="1298448"/>
          </a:xfrm>
          <a:prstGeom prst="rect">
            <a:avLst/>
          </a:prstGeom>
          <a:solidFill>
            <a:srgbClr val="0600A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13232" y="3337560"/>
            <a:ext cx="5166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PHASE 02 // EVAL HARNESS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713232" y="3575304"/>
            <a:ext cx="51663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ADD LIKES &amp; DISLIKES TO EVALS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13232" y="3904488"/>
            <a:ext cx="516636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Every liked or disliked run automatically appends to the Eval Harness.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02920" y="4636008"/>
            <a:ext cx="5577840" cy="1298448"/>
          </a:xfrm>
          <a:prstGeom prst="rect">
            <a:avLst/>
          </a:prstGeom>
          <a:solidFill>
            <a:srgbClr val="0600A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3232" y="4764024"/>
            <a:ext cx="5166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PHASE 03 // COUPLED LOOP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13232" y="5001768"/>
            <a:ext cx="51663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AGENT HARNESS -&gt; EVAL HARNESS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13232" y="5330952"/>
            <a:ext cx="516636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coding agent edits the Agent Harness while pointing directly at the Eval Harness.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309360" y="1783080"/>
            <a:ext cx="5376672" cy="4160520"/>
          </a:xfrm>
          <a:prstGeom prst="rect">
            <a:avLst/>
          </a:prstGeom>
          <a:solidFill>
            <a:srgbClr val="05005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37960" y="199339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EXECUTABLE // RECURSE.PY (IN CODING AGENT)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6537960" y="2359152"/>
            <a:ext cx="493776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recurse.py (runs inside coding agent)</a:t>
            </a:r>
            <a:endParaRPr lang="en-US" sz="105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run in random_runs(agent_harness):</a:t>
            </a:r>
            <a:endParaRPr lang="en-US" sz="105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score = eval_harness.grade(run)</a:t>
            </a:r>
            <a:endParaRPr lang="en-US" sz="1050" dirty="0"/>
          </a:p>
          <a:p>
            <a:pPr indent="0" marL="0">
              <a:lnSpc>
                <a:spcPct val="122000"/>
              </a:lnSpc>
              <a:buNone/>
            </a:pPr>
            <a:endParaRPr lang="en-US" sz="105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score.is_liked or score.is_disliked:</a:t>
            </a:r>
            <a:endParaRPr lang="en-US" sz="105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eval_harness.add(run, score)</a:t>
            </a:r>
            <a:endParaRPr lang="en-US" sz="1050" dirty="0"/>
          </a:p>
          <a:p>
            <a:pPr indent="0" marL="0">
              <a:lnSpc>
                <a:spcPct val="122000"/>
              </a:lnSpc>
              <a:buNone/>
            </a:pPr>
            <a:endParaRPr lang="en-US" sz="105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coding_agent.patch(</a:t>
            </a:r>
            <a:endParaRPr lang="en-US" sz="105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target=agent_harness,</a:t>
            </a:r>
            <a:endParaRPr lang="en-US" sz="105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verify_against=eval_harness</a:t>
            </a:r>
            <a:endParaRPr lang="en-US" sz="105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6537960" y="5074920"/>
            <a:ext cx="49377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KEY INSIGHT // The coding agent inspects traces and patches the harness against the growing eval set.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1168" y="182880"/>
            <a:ext cx="11789359" cy="6492240"/>
          </a:xfrm>
          <a:prstGeom prst="rect">
            <a:avLst/>
          </a:prstGeom>
          <a:solidFill>
            <a:srgbClr val="0000AA">
              <a:alpha val="0"/>
            </a:srgbClr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4320" y="256032"/>
            <a:ext cx="11643055" cy="6345936"/>
          </a:xfrm>
          <a:prstGeom prst="rect">
            <a:avLst/>
          </a:prstGeom>
          <a:solidFill>
            <a:srgbClr val="0000AA">
              <a:alpha val="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06 // DIAGNOSTIC REPORT · FIELD MISTAKES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7406640" y="384048"/>
            <a:ext cx="4279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spc="120" kern="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07 OF 12 // BIOSSPHERE.ASHAYA.XYZ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676656"/>
            <a:ext cx="11185855" cy="0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6144768"/>
            <a:ext cx="11185855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172200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A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BIOS SPHERE // VANCOUVER · SCIENCE WORLD  |  BUILD BIGGER, BUILD MORE.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solidFill>
            <a:srgbClr val="FF1717"/>
          </a:solidFill>
          <a:ln w="12700">
            <a:solidFill>
              <a:srgbClr val="FF17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A0A0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PAGE 07 / 12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502920" y="822960"/>
            <a:ext cx="11155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MISTAKES WHEN BUILDING AGENTS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02920" y="132588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5E0C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Three traps: over-instructing frontier models, missing review gates, and forgetting classical ML.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02920" y="1810512"/>
            <a:ext cx="11183112" cy="1243584"/>
          </a:xfrm>
          <a:prstGeom prst="rect">
            <a:avLst/>
          </a:prstGeom>
          <a:solidFill>
            <a:srgbClr val="0600A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02920" y="1810512"/>
            <a:ext cx="868680" cy="1243584"/>
          </a:xfrm>
          <a:prstGeom prst="rect">
            <a:avLst/>
          </a:prstGeom>
          <a:solidFill>
            <a:srgbClr val="FF17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1810512"/>
            <a:ext cx="868680" cy="12435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A0A0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554480" y="2029968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INSTRUCTING TOO MUCH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554480" y="2432304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OVER-STEERING NERFS THE MODEL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983480" y="1947672"/>
            <a:ext cx="0" cy="969264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212080" y="1947672"/>
            <a:ext cx="6263640" cy="9692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Heavy micro-steering nerfs frontier models. Drop low-level rules and steer at the high-level business process.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02920" y="3200400"/>
            <a:ext cx="11183112" cy="1243584"/>
          </a:xfrm>
          <a:prstGeom prst="rect">
            <a:avLst/>
          </a:prstGeom>
          <a:solidFill>
            <a:srgbClr val="0600A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3200400"/>
            <a:ext cx="868680" cy="1243584"/>
          </a:xfrm>
          <a:prstGeom prst="rect">
            <a:avLst/>
          </a:prstGeom>
          <a:solidFill>
            <a:srgbClr val="FF17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3200400"/>
            <a:ext cx="868680" cy="12435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A0A0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554480" y="3419856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 REVIEW CONTROL FLOW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554480" y="3822192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HUMAN-REVIEW VS. NON-REVIEWABLE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4983480" y="3337560"/>
            <a:ext cx="0" cy="969264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212080" y="3337560"/>
            <a:ext cx="6263640" cy="9692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Give the agent a clear split: flag high-risk actions for human review, and mark routine actions non-reviewable.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502920" y="4590288"/>
            <a:ext cx="11183112" cy="1243584"/>
          </a:xfrm>
          <a:prstGeom prst="rect">
            <a:avLst/>
          </a:prstGeom>
          <a:solidFill>
            <a:srgbClr val="0600A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02920" y="4590288"/>
            <a:ext cx="868680" cy="1243584"/>
          </a:xfrm>
          <a:prstGeom prst="rect">
            <a:avLst/>
          </a:prstGeom>
          <a:solidFill>
            <a:srgbClr val="FF17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02920" y="4590288"/>
            <a:ext cx="868680" cy="12435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A0A0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1554480" y="4809744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NEGLECTING CLASSICAL ML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1554480" y="5212080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LET THE AGENT BUILD CLASSIFIERS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4983480" y="4727448"/>
            <a:ext cx="0" cy="969264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212080" y="4727448"/>
            <a:ext cx="6263640" cy="9692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Don't use a huge LLM for every step. Have the coding agent train a fast classifier, reranker, or small model.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5E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1168" y="182880"/>
            <a:ext cx="11789359" cy="6492240"/>
          </a:xfrm>
          <a:prstGeom prst="rect">
            <a:avLst/>
          </a:prstGeom>
          <a:solidFill>
            <a:srgbClr val="E5E0CF">
              <a:alpha val="0"/>
            </a:srgbClr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4320" y="256032"/>
            <a:ext cx="11643055" cy="6345936"/>
          </a:xfrm>
          <a:prstGeom prst="rect">
            <a:avLst/>
          </a:prstGeom>
          <a:solidFill>
            <a:srgbClr val="E5E0CF">
              <a:alpha val="0"/>
            </a:srgbClr>
          </a:solidFill>
          <a:ln w="12700">
            <a:solidFill>
              <a:srgbClr val="17007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07 // PROMPTING, PLANS &amp; CODE TRADEOFFS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7406640" y="384048"/>
            <a:ext cx="4279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spc="120" kern="0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08 OF 12 // BIOSSPHERE.ASHAYA.XYZ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676656"/>
            <a:ext cx="11185855" cy="0"/>
          </a:xfrm>
          <a:prstGeom prst="line">
            <a:avLst/>
          </a:prstGeom>
          <a:noFill/>
          <a:ln w="9525">
            <a:solidFill>
              <a:srgbClr val="17007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6144768"/>
            <a:ext cx="11185855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172200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A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BIOS SPHERE // VANCOUVER · SCIENCE WORLD  |  BUILD BIGGER, BUILD MORE.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solidFill>
            <a:srgbClr val="FF1717"/>
          </a:solidFill>
          <a:ln w="12700">
            <a:solidFill>
              <a:srgbClr val="FF17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A0A0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PAGE 08 / 12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502920" y="822960"/>
            <a:ext cx="11155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60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PROMPTING STILL MATTERS. SO DOES READING THE PLAN.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502920" y="132588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agent will figure it out eventually, but crisp prompts save tokens and code review catches misaligned tradeoffs.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1783080"/>
            <a:ext cx="5440680" cy="4160520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1993392"/>
            <a:ext cx="4983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// PROMPTING SAVES TOKENS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731520" y="2304288"/>
            <a:ext cx="4983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EXACT REFERENCES CUT SEARCH TOKENS</a:t>
            </a:r>
            <a:endParaRPr lang="en-US" sz="1750" dirty="0"/>
          </a:p>
        </p:txBody>
      </p:sp>
      <p:sp>
        <p:nvSpPr>
          <p:cNvPr id="16" name="Text 14"/>
          <p:cNvSpPr/>
          <p:nvPr/>
        </p:nvSpPr>
        <p:spPr>
          <a:xfrm>
            <a:off x="731520" y="2926080"/>
            <a:ext cx="4983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agent can solve vague prompts, but it burns thousands of tokens exploring dead ends first.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731520" y="3931920"/>
            <a:ext cx="4983480" cy="1783080"/>
          </a:xfrm>
          <a:prstGeom prst="rect">
            <a:avLst/>
          </a:prstGeom>
          <a:solidFill>
            <a:srgbClr val="DCD5BD"/>
          </a:solidFill>
          <a:ln w="12700">
            <a:solidFill>
              <a:srgbClr val="17007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96112" y="4023360"/>
            <a:ext cx="466344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b="1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HIGH-SIGNAL TERMS:</a:t>
            </a:r>
            <a:endParaRPr lang="en-US" sz="10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050" b="1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Using exact words like "fault-resistant" or naming specific files turns 25 search turns into 1.</a:t>
            </a:r>
            <a:endParaRPr lang="en-US" sz="1050" dirty="0"/>
          </a:p>
          <a:p>
            <a:pPr indent="0" marL="0">
              <a:lnSpc>
                <a:spcPct val="125000"/>
              </a:lnSpc>
              <a:buNone/>
            </a:pPr>
            <a:endParaRPr lang="en-US" sz="10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050" b="1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-&gt; Once anchored, read the plan.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217920" y="1783080"/>
            <a:ext cx="5468112" cy="4160520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46520" y="1993392"/>
            <a:ext cx="4983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171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// DO YOU READ THE CODE?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6446520" y="2304288"/>
            <a:ext cx="4983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NOT INCORRECT. JUST MISALIGNED.</a:t>
            </a:r>
            <a:endParaRPr lang="en-US" sz="1750" dirty="0"/>
          </a:p>
        </p:txBody>
      </p:sp>
      <p:sp>
        <p:nvSpPr>
          <p:cNvPr id="22" name="Text 20"/>
          <p:cNvSpPr/>
          <p:nvPr/>
        </p:nvSpPr>
        <p:spPr>
          <a:xfrm>
            <a:off x="6446520" y="2926080"/>
            <a:ext cx="4983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We read less boilerplate now. Agent code is rarely broken, so syntax isn't the bottleneck.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446520" y="3931920"/>
            <a:ext cx="4983480" cy="1783080"/>
          </a:xfrm>
          <a:prstGeom prst="rect">
            <a:avLst/>
          </a:prstGeom>
          <a:solidFill>
            <a:srgbClr val="0000AA"/>
          </a:solidFill>
          <a:ln w="12700">
            <a:solidFill>
              <a:srgbClr val="17007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611112" y="4023360"/>
            <a:ext cx="466344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CHECK THE TRADEOFFS:</a:t>
            </a:r>
            <a:endParaRPr lang="en-US" sz="10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Agents silently pick fundamental tradeoffs (stateful vs. stateless, schema coupling, caching). Read the plan and core code to verify alignment.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5E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1168" y="182880"/>
            <a:ext cx="11789359" cy="6492240"/>
          </a:xfrm>
          <a:prstGeom prst="rect">
            <a:avLst/>
          </a:prstGeom>
          <a:solidFill>
            <a:srgbClr val="E5E0CF">
              <a:alpha val="0"/>
            </a:srgbClr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4320" y="256032"/>
            <a:ext cx="11643055" cy="6345936"/>
          </a:xfrm>
          <a:prstGeom prst="rect">
            <a:avLst/>
          </a:prstGeom>
          <a:solidFill>
            <a:srgbClr val="E5E0CF">
              <a:alpha val="0"/>
            </a:srgbClr>
          </a:solidFill>
          <a:ln w="12700">
            <a:solidFill>
              <a:srgbClr val="17007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08 // DUAL COMPOUNDING LOOPS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7406640" y="384048"/>
            <a:ext cx="4279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spc="120" kern="0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09 OF 12 // BIOSSPHERE.ASHAYA.XYZ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676656"/>
            <a:ext cx="11185855" cy="0"/>
          </a:xfrm>
          <a:prstGeom prst="line">
            <a:avLst/>
          </a:prstGeom>
          <a:noFill/>
          <a:ln w="9525">
            <a:solidFill>
              <a:srgbClr val="17007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6144768"/>
            <a:ext cx="11185855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172200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A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BIOS SPHERE // VANCOUVER · SCIENCE WORLD  |  BUILD BIGGER, BUILD MORE.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solidFill>
            <a:srgbClr val="FF1717"/>
          </a:solidFill>
          <a:ln w="12700">
            <a:solidFill>
              <a:srgbClr val="FF17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A0A0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PAGE 09 / 12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502920" y="822960"/>
            <a:ext cx="11155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0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TWO SELF-IMPROVING LOOPS: .AGENTIC/ &amp; .MISTAKES/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02920" y="132588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One loop improves the runtime agent. A second loop improves the harness building it.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02920" y="1783080"/>
            <a:ext cx="3602736" cy="4160520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1965960"/>
            <a:ext cx="323697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LOOP 01 // RUNTIME AGENT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685800" y="2286000"/>
            <a:ext cx="323697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.AGENTIC/ WORK FOLDER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685800" y="2880360"/>
            <a:ext cx="3236976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Self-improving loop for the deployed agent: stores plans, mimic exemplars, evals, and recurse.py runs.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85800" y="4754880"/>
            <a:ext cx="3236976" cy="987552"/>
          </a:xfrm>
          <a:prstGeom prst="rect">
            <a:avLst/>
          </a:prstGeom>
          <a:solidFill>
            <a:srgbClr val="0000AA"/>
          </a:solidFill>
          <a:ln w="12700">
            <a:solidFill>
              <a:srgbClr val="17007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77240" y="4800600"/>
            <a:ext cx="3054096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.agentic/</a:t>
            </a:r>
            <a:endParaRPr lang="en-US" sz="950" dirty="0"/>
          </a:p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├── eval_harness.jsonl</a:t>
            </a:r>
            <a:endParaRPr lang="en-US" sz="950" dirty="0"/>
          </a:p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├── mimic_exemplars/</a:t>
            </a:r>
            <a:endParaRPr lang="en-US" sz="950" dirty="0"/>
          </a:p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└── recurse.py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288536" y="1783080"/>
            <a:ext cx="3602736" cy="4160520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471416" y="1965960"/>
            <a:ext cx="323697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LOOP 02 // BUILDER HARNESS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4471416" y="2286000"/>
            <a:ext cx="323697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.MISTAKES/ MEMORY FOLDER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4471416" y="2880360"/>
            <a:ext cx="3236976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Self-improving loop for the builder harness: logs past mistakes and bad tradeoffs so the coding agent never repeats them.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471416" y="4754880"/>
            <a:ext cx="3236976" cy="987552"/>
          </a:xfrm>
          <a:prstGeom prst="rect">
            <a:avLst/>
          </a:prstGeom>
          <a:solidFill>
            <a:srgbClr val="0000AA"/>
          </a:solidFill>
          <a:ln w="12700">
            <a:solidFill>
              <a:srgbClr val="17007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62856" y="4800600"/>
            <a:ext cx="3054096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.mistakes/</a:t>
            </a:r>
            <a:endParaRPr lang="en-US" sz="950" dirty="0"/>
          </a:p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├── over-steering.md</a:t>
            </a:r>
            <a:endParaRPr lang="en-US" sz="950" dirty="0"/>
          </a:p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├── schema-tradeoffs.md</a:t>
            </a:r>
            <a:endParaRPr lang="en-US" sz="950" dirty="0"/>
          </a:p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└── sandbox-leaks.md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8074152" y="1783080"/>
            <a:ext cx="3602736" cy="4160520"/>
          </a:xfrm>
          <a:prstGeom prst="rect">
            <a:avLst/>
          </a:prstGeom>
          <a:solidFill>
            <a:srgbClr val="0000AA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57032" y="1965960"/>
            <a:ext cx="323697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FUEL // REAL DATA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8257032" y="2286000"/>
            <a:ext cx="323697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PIPE IN PRODUCTION TRACES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8257032" y="2880360"/>
            <a:ext cx="3236976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Record real production usage and feed traces back into both folders continuously.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8257032" y="4754880"/>
            <a:ext cx="3236976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170073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348472" y="4800600"/>
            <a:ext cx="3054096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A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USAGE DATA -&gt; UPGRADES BOTH .AGENTIC/ AND .MISTAKES/.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5E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1168" y="182880"/>
            <a:ext cx="11789359" cy="6492240"/>
          </a:xfrm>
          <a:prstGeom prst="rect">
            <a:avLst/>
          </a:prstGeom>
          <a:solidFill>
            <a:srgbClr val="E5E0CF">
              <a:alpha val="0"/>
            </a:srgbClr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4320" y="256032"/>
            <a:ext cx="11643055" cy="6345936"/>
          </a:xfrm>
          <a:prstGeom prst="rect">
            <a:avLst/>
          </a:prstGeom>
          <a:solidFill>
            <a:srgbClr val="E5E0CF">
              <a:alpha val="0"/>
            </a:srgbClr>
          </a:solidFill>
          <a:ln w="12700">
            <a:solidFill>
              <a:srgbClr val="17007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09 // WORKFLOW TOPOLOGY: MULTIPLAYER VS. STACKED AGENT FLOW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7406640" y="384048"/>
            <a:ext cx="4279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spc="120" kern="0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10 OF 12 // BIOSSPHERE.ASHAYA.XYZ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676656"/>
            <a:ext cx="11185855" cy="0"/>
          </a:xfrm>
          <a:prstGeom prst="line">
            <a:avLst/>
          </a:prstGeom>
          <a:noFill/>
          <a:ln w="9525">
            <a:solidFill>
              <a:srgbClr val="17007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6144768"/>
            <a:ext cx="11185855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172200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A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BIOS SPHERE // VANCOUVER · SCIENCE WORLD  |  BUILD BIGGER, BUILD MORE.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solidFill>
            <a:srgbClr val="FF1717"/>
          </a:solidFill>
          <a:ln w="12700">
            <a:solidFill>
              <a:srgbClr val="FF17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A0A0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PAGE 10 / 12</a:t>
            </a:r>
            <a:endParaRPr lang="en-US" sz="850" dirty="0"/>
          </a:p>
        </p:txBody>
      </p:sp>
      <p:pic>
        <p:nvPicPr>
          <p:cNvPr id="11" name="Image 0" descr="/Users/ashaya/Documents/BIOS Talk/assets/git_flow_comparison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02920" y="749808"/>
            <a:ext cx="11183112" cy="53035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5E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1168" y="182880"/>
            <a:ext cx="11789359" cy="6492240"/>
          </a:xfrm>
          <a:prstGeom prst="rect">
            <a:avLst/>
          </a:prstGeom>
          <a:solidFill>
            <a:srgbClr val="E5E0CF">
              <a:alpha val="0"/>
            </a:srgbClr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4320" y="256032"/>
            <a:ext cx="11643055" cy="6345936"/>
          </a:xfrm>
          <a:prstGeom prst="rect">
            <a:avLst/>
          </a:prstGeom>
          <a:solidFill>
            <a:srgbClr val="E5E0CF">
              <a:alpha val="0"/>
            </a:srgbClr>
          </a:solidFill>
          <a:ln w="12700">
            <a:solidFill>
              <a:srgbClr val="17007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10 // SANDBOX VERIFICATION &amp; HARNESS RIGOR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7406640" y="384048"/>
            <a:ext cx="4279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spc="120" kern="0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11 OF 12 // BIOSSPHERE.ASHAYA.XYZ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676656"/>
            <a:ext cx="11185855" cy="0"/>
          </a:xfrm>
          <a:prstGeom prst="line">
            <a:avLst/>
          </a:prstGeom>
          <a:noFill/>
          <a:ln w="9525">
            <a:solidFill>
              <a:srgbClr val="17007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6144768"/>
            <a:ext cx="11185855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172200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A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BIOS SPHERE // VANCOUVER · SCIENCE WORLD  |  BUILD BIGGER, BUILD MORE.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solidFill>
            <a:srgbClr val="FF1717"/>
          </a:solidFill>
          <a:ln w="12700">
            <a:solidFill>
              <a:srgbClr val="FF17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A0A0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PAGE 11 / 12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502920" y="822960"/>
            <a:ext cx="11155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0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STRESS-TESTED SANDBOXES &amp; FEEDBACK GATES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02920" y="132588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Your agent loop is only as trustworthy as its sandbox. Stress-test isolation, types, and local runtime parity.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02920" y="1783080"/>
            <a:ext cx="2670048" cy="1508760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1929384"/>
            <a:ext cx="2377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GATE 01 // ISOLATION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649224" y="219456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CLEAN WORKTREES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49224" y="2560320"/>
            <a:ext cx="2377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Fresh worktree per task. Zero shared state.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337560" y="1783080"/>
            <a:ext cx="2670048" cy="1508760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83864" y="1929384"/>
            <a:ext cx="2377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GATE 02 // TYPES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3483864" y="219456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FAST COMPILER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483864" y="2560320"/>
            <a:ext cx="2377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cargo check &amp; tsc catch drift in milliseconds.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172200" y="1783080"/>
            <a:ext cx="2670048" cy="1508760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318504" y="1929384"/>
            <a:ext cx="2377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GATE 03 // PARITY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6318504" y="219456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LOCAL RUNTIME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318504" y="2560320"/>
            <a:ext cx="2377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Real local D1 &amp; Worker bindings under load.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9006840" y="1783080"/>
            <a:ext cx="2670048" cy="1508760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153144" y="1929384"/>
            <a:ext cx="2377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GATE 04 // LOGS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9153144" y="219456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GREPABLE LOGS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9153144" y="2560320"/>
            <a:ext cx="2377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Structured logs for instant agent self-triage.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502920" y="3520440"/>
            <a:ext cx="5440680" cy="2423160"/>
          </a:xfrm>
          <a:prstGeom prst="rect">
            <a:avLst/>
          </a:prstGeom>
          <a:solidFill>
            <a:srgbClr val="EEE9D8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31520" y="3730752"/>
            <a:ext cx="4983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171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UNVERIFIED SANDBOX // FALSE POSITIVES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731520" y="4041648"/>
            <a:ext cx="4983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PHANTOM GREEN BUILDS</a:t>
            </a:r>
            <a:endParaRPr lang="en-US" sz="1700" dirty="0"/>
          </a:p>
        </p:txBody>
      </p:sp>
      <p:sp>
        <p:nvSpPr>
          <p:cNvPr id="32" name="Text 30"/>
          <p:cNvSpPr/>
          <p:nvPr/>
        </p:nvSpPr>
        <p:spPr>
          <a:xfrm>
            <a:off x="731520" y="4480560"/>
            <a:ext cx="49834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17007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Mocked DBs and dirty state trick recurse.py into optimizing against fake passes.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6217920" y="3520440"/>
            <a:ext cx="5468112" cy="2423160"/>
          </a:xfrm>
          <a:prstGeom prst="rect">
            <a:avLst/>
          </a:prstGeom>
          <a:solidFill>
            <a:srgbClr val="0000AA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446520" y="3730752"/>
            <a:ext cx="4983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STRESS-TESTED SANDBOX // GROUND TRUTH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6446520" y="4041648"/>
            <a:ext cx="4983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REAL SELF-CORRECTION</a:t>
            </a:r>
            <a:endParaRPr lang="en-US" sz="1700" dirty="0"/>
          </a:p>
        </p:txBody>
      </p:sp>
      <p:sp>
        <p:nvSpPr>
          <p:cNvPr id="36" name="Text 34"/>
          <p:cNvSpPr/>
          <p:nvPr/>
        </p:nvSpPr>
        <p:spPr>
          <a:xfrm>
            <a:off x="6446520" y="4480560"/>
            <a:ext cx="49834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Concurrency tests and real bindings feed clean failure traces into .mistakes/ and the Eval Harness.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1168" y="182880"/>
            <a:ext cx="11789359" cy="6492240"/>
          </a:xfrm>
          <a:prstGeom prst="rect">
            <a:avLst/>
          </a:prstGeom>
          <a:solidFill>
            <a:srgbClr val="0000AA">
              <a:alpha val="0"/>
            </a:srgbClr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4320" y="256032"/>
            <a:ext cx="11643055" cy="6345936"/>
          </a:xfrm>
          <a:prstGeom prst="rect">
            <a:avLst/>
          </a:prstGeom>
          <a:solidFill>
            <a:srgbClr val="0000AA">
              <a:alpha val="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8404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EPILOGUE // THE COMPLETE AGENTIC SYSTEM · CONNECT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7406640" y="384048"/>
            <a:ext cx="42793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spc="120" kern="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 12 OF 12 // BIOSSPHERE.ASHAYA.XYZ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676656"/>
            <a:ext cx="11185855" cy="0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6144768"/>
            <a:ext cx="11185855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172200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A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BIOS SPHERE // VANCOUVER · SCIENCE WORLD  |  BUILD BIGGER, BUILD MORE.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solidFill>
            <a:srgbClr val="FF1717"/>
          </a:solidFill>
          <a:ln w="12700">
            <a:solidFill>
              <a:srgbClr val="FF17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378440" y="6181344"/>
            <a:ext cx="12618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A0A0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PAGE 12 / 12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502920" y="822960"/>
            <a:ext cx="7132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BUILD BIGGER, BUILD MORE.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502920" y="1353312"/>
            <a:ext cx="7132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5E0C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Start with data, mimic exemplars, route tokens, and run two self-improving loops.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1828800"/>
            <a:ext cx="3493008" cy="1536192"/>
          </a:xfrm>
          <a:prstGeom prst="rect">
            <a:avLst/>
          </a:prstGeom>
          <a:solidFill>
            <a:srgbClr val="0600A8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" y="1956816"/>
            <a:ext cx="32004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PILLAR 01 // DATA + MIMIC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649224" y="2212848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DATA &amp; MIMIC OPERATORS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49224" y="2542032"/>
            <a:ext cx="3200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Synthesize Day-0 evals, point at working exemplars, and graduate to real traces.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142232" y="1828800"/>
            <a:ext cx="3493008" cy="1536192"/>
          </a:xfrm>
          <a:prstGeom prst="rect">
            <a:avLst/>
          </a:prstGeom>
          <a:solidFill>
            <a:srgbClr val="0600A8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88536" y="1956816"/>
            <a:ext cx="32004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PILLAR 02 // ROUTING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4288536" y="2212848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JUDGES, SUBAGENTS &amp; ML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288536" y="2542032"/>
            <a:ext cx="3200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Score task difficulty upfront, spawn subagents, and let agents train small classifiers.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02920" y="3520440"/>
            <a:ext cx="3493008" cy="1536192"/>
          </a:xfrm>
          <a:prstGeom prst="rect">
            <a:avLst/>
          </a:prstGeom>
          <a:solidFill>
            <a:srgbClr val="0600A8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9224" y="3648456"/>
            <a:ext cx="32004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PILLAR 03 // STEERING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649224" y="3904488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PROCESS &amp; PLAN REVIEW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49224" y="4233672"/>
            <a:ext cx="3200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Steer high-level process, split reviewable vs. auto flows, and check plan tradeoffs.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4142232" y="3520440"/>
            <a:ext cx="3493008" cy="1536192"/>
          </a:xfrm>
          <a:prstGeom prst="rect">
            <a:avLst/>
          </a:prstGeom>
          <a:solidFill>
            <a:srgbClr val="0600A8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288536" y="3648456"/>
            <a:ext cx="32004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E5E0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PILLAR 04 // 2 LOOPS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4288536" y="3904488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.AGENTIC/ + .MISTAKES/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288536" y="4233672"/>
            <a:ext cx="3200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Run recurse.py in the agent (Loop 1) and log harness lessons in .mistakes/ (Loop 2).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502920" y="5321808"/>
            <a:ext cx="713232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85800" y="544068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00A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ASHAYA SHARMA   //   X.COM/ASHAYA   ·   BIOSSPHERE.ASHAYA.XYZ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7909560" y="868680"/>
            <a:ext cx="3776472" cy="5047488"/>
          </a:xfrm>
          <a:prstGeom prst="rect">
            <a:avLst/>
          </a:prstGeom>
          <a:solidFill>
            <a:srgbClr val="E5E0CF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092440" y="1097280"/>
            <a:ext cx="34107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700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CONNECT ON X / TWITTER</a:t>
            </a:r>
            <a:endParaRPr lang="en-US" sz="1050" dirty="0"/>
          </a:p>
        </p:txBody>
      </p:sp>
      <p:pic>
        <p:nvPicPr>
          <p:cNvPr id="33" name="Image 0" descr="/Users/ashaya/Documents/BIOS Talk/assets/qr_x_ashay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41664" y="1536192"/>
            <a:ext cx="2103120" cy="2103120"/>
          </a:xfrm>
          <a:prstGeom prst="rect">
            <a:avLst/>
          </a:prstGeom>
        </p:spPr>
      </p:pic>
      <p:sp>
        <p:nvSpPr>
          <p:cNvPr id="34" name="Text 31"/>
          <p:cNvSpPr/>
          <p:nvPr/>
        </p:nvSpPr>
        <p:spPr>
          <a:xfrm>
            <a:off x="8092440" y="3822192"/>
            <a:ext cx="341071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600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x.com/ashaya</a:t>
            </a:r>
            <a:endParaRPr lang="en-US" sz="2000" dirty="0"/>
          </a:p>
        </p:txBody>
      </p:sp>
      <p:sp>
        <p:nvSpPr>
          <p:cNvPr id="35" name="Text 32"/>
          <p:cNvSpPr/>
          <p:nvPr/>
        </p:nvSpPr>
        <p:spPr>
          <a:xfrm>
            <a:off x="8092440" y="4279392"/>
            <a:ext cx="34107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38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SCAN QR CODE TO FOLLOW</a:t>
            </a:r>
            <a:endParaRPr lang="en-US" sz="950" dirty="0"/>
          </a:p>
        </p:txBody>
      </p:sp>
      <p:sp>
        <p:nvSpPr>
          <p:cNvPr id="36" name="Shape 33"/>
          <p:cNvSpPr/>
          <p:nvPr/>
        </p:nvSpPr>
        <p:spPr>
          <a:xfrm>
            <a:off x="8275320" y="4754880"/>
            <a:ext cx="3044952" cy="457200"/>
          </a:xfrm>
          <a:prstGeom prst="roundRect">
            <a:avLst>
              <a:gd name="adj" fmla="val 16000"/>
            </a:avLst>
          </a:prstGeom>
          <a:solidFill>
            <a:srgbClr val="0000AA"/>
          </a:solidFill>
          <a:ln w="19050">
            <a:solidFill>
              <a:srgbClr val="170073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8275320" y="4773168"/>
            <a:ext cx="304495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open x.com/ashaya ↗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BIOS SPHERE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BIOS Talk: Build Bigger, Build More</dc:title>
  <dc:subject>BIOS SPHERE: Build Bigger, Build More</dc:subject>
  <dc:creator>Ashaya Sharma</dc:creator>
  <cp:lastModifiedBy>Ashaya Sharma</cp:lastModifiedBy>
  <cp:revision>1</cp:revision>
  <dcterms:created xsi:type="dcterms:W3CDTF">2026-11-02T15:45:02Z</dcterms:created>
  <dcterms:modified xsi:type="dcterms:W3CDTF">2026-11-02T15:45:02Z</dcterms:modified>
</cp:coreProperties>
</file>